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3.svg" ContentType="image/svg+xml"/>
  <Override PartName="/ppt/media/image16.svg" ContentType="image/svg+xml"/>
  <Override PartName="/ppt/media/image18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6.svg" ContentType="image/svg+xml"/>
  <Override PartName="/ppt/media/image48.svg" ContentType="image/svg+xml"/>
  <Override PartName="/ppt/media/image5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61.svg" ContentType="image/svg+xml"/>
  <Override PartName="/ppt/media/image7.svg" ContentType="image/svg+xml"/>
  <Override PartName="/ppt/media/image7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  <p:sldMasterId id="2147483662" r:id="rId4"/>
  </p:sldMasterIdLst>
  <p:notesMasterIdLst>
    <p:notesMasterId r:id="rId6"/>
  </p:notesMasterIdLst>
  <p:sldIdLst>
    <p:sldId id="256" r:id="rId5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3" r:id="rId19"/>
    <p:sldId id="268" r:id="rId20"/>
    <p:sldId id="269" r:id="rId21"/>
    <p:sldId id="27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6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6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大家好，今天我代表软件工程11小组，向大家汇报我们的项目——校园失物招领系统。这个项目旨在利用信息化手段，解决校园内失物招领效率低下的问题，为师生提供一个便捷、高效的服务平台。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数据是系统的血液。我们设计了清晰合理的数据库模型来支撑整个系统的运行。这里展示的是我们核心的几张数据库表，包括用户表、失物信息表、拾获信息表和认领申请表。这些表之间的关系设计，确保了数据的完整性和一致性，为高效的数据查询和操作提供了保障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在系统实现阶段，我们选择了业界主流的开发工具和技术。前端方面，我们使用Vue.js框架和Element UI组件库，配合Visual Studio Code进行开发。后端则采用Java语言，基于Spring Boot和SSM框架，并使用MySQL作为数据库，开发工具是IntelliJ IDEA。这些成熟的工具和技术为我们项目的顺利推进提供了有力的支持。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现在，让我们来看一下系统的实际效果。首先是从失主的视角。当用户丢失物品后，可以通过我们简洁易用的失物登记页面，快速提交详细的失物信息。同时，我们强大的失物查询功能，能帮助用户根据多种条件，高效地搜索可能的招领信息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对于拾获者，我们同样提供了便捷的拾获上报功能。而对于管理员，我们设计了功能强大的后台管理系统，用于审核所有用户提交的信息，保证平台上信息的真实可靠。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为了保证系统的质量，我们进行了全面的系统测试。我们的测试涵盖了功能测试和可用性测试等多个方面。测试结果表明，系统的核心功能运行稳定，并且用户对系统的易用性给予了积极的评价。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最后，对我们的项目进行一个简要的总结和展望。通过这个项目，我们不仅成功开发出了一个能够解决实际问题的系统，也让团队成员得到了充分的锻炼。展望未来，我们计划在现有基础上，进一步优化用户体验，简化操作流程，并探索与其他校园系统的集成，让我们的失物招领平台变得更加强大和实用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我的汇报到此结束，感谢各位的聆听。现在是问答环节，欢迎大家提问。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我的汇报到此结束，感谢各位的聆听。现在是问答环节，欢迎大家提问。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本次汇报将分为六个部分。首先，我们会介绍项目的背景与目标；接着，将详细阐述系统的需求与功能设计；然后，展示系统的架构和实现方案；之后，会介绍开发过程和核心功能；最后，进行系统测试的总结以及对未来的展望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传统的校园生活中，失物招领一直是一个难题。大家可以看到，无论是贴满纸张的公告栏，还是信息繁杂的微信群，都存在着信息传播范围有限、更新不及时、查询不便等诸多痛点。这些问题导致大量失物无法被及时找回，给师生带来了不必要的麻烦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针对这些痛点，我们的项目目标非常明确：构建一个高效、便捷、安全的校园失物招领平台。我们希望通过技术手段，显著提升失物的找回率，让用户能够随时随地，方便快捷地使用我们的服务，同时，确保整个过程的安全性和可靠性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项目启动前，我们从经济、技术和法律三个维度进行了全面的可行性分析。经济上，我们使用开源技术，成本极低。技术上，我们采用了主流且成熟的技术栈，团队成员也具备相应的开发能力。法律上，我们确保所有技术和数据使用都符合规范。因此，项目的实施是完全可行的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接下来是系统需求分析。我们识别出四类主要用户角色：管理员、失主、拾获者和普通用户。每一类用户都有其独特的需求和使用场景。例如，失主最关心的是如何快速登记和找到自己的物品，而管理员则需要强大的后台管理功能来维护系统秩序。我们的设计将围绕这些核心需求展开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在明确了用户需求之后，我们对系统功能进行了详细的分析和划分。如这张图所示，系统的核心功能包括用户管理、失物管理、拾获管理、信息匹配、认领管理、线索管理和统计分析等七大模块。这些模块相互协作，构成了我们失物招领系统的完整业务流程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000000"/>
                </a:solidFill>
              </a:rPr>
              <a:t>为了保证系统的可扩展性和可维护性，我们采用了前后端分离的架构设计。前端使用Vue.js框架构建用户界面，后端基于Java语言，采用Spring Boot和SSM框架来处理业务逻辑，数据库则选用了MySQL。这种架构使得前后端开发可以并行进行，提高了开发效率，也为未来的功能扩展提供了便利。</a:t>
            </a:r>
            <a:endParaRPr lang="en-US" sz="1400" b="0" i="0" u="none" strike="noStrike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2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2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Shape 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Shape 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Shape 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7" Type="http://schemas.openxmlformats.org/officeDocument/2006/relationships/notesSlide" Target="../notesSlides/notesSlide10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16.svg"/><Relationship Id="rId14" Type="http://schemas.openxmlformats.org/officeDocument/2006/relationships/image" Target="../media/image15.png"/><Relationship Id="rId13" Type="http://schemas.openxmlformats.org/officeDocument/2006/relationships/image" Target="../media/image13.svg"/><Relationship Id="rId12" Type="http://schemas.openxmlformats.org/officeDocument/2006/relationships/image" Target="../media/image12.png"/><Relationship Id="rId11" Type="http://schemas.openxmlformats.org/officeDocument/2006/relationships/image" Target="../media/image37.svg"/><Relationship Id="rId10" Type="http://schemas.openxmlformats.org/officeDocument/2006/relationships/image" Target="../media/image36.png"/><Relationship Id="rId1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64.jpeg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sv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66.png"/><Relationship Id="rId6" Type="http://schemas.openxmlformats.org/officeDocument/2006/relationships/tags" Target="../tags/tag27.xml"/><Relationship Id="rId5" Type="http://schemas.openxmlformats.org/officeDocument/2006/relationships/image" Target="../media/image65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tags" Target="../tags/tag3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svg"/><Relationship Id="rId8" Type="http://schemas.openxmlformats.org/officeDocument/2006/relationships/image" Target="../media/image42.png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72.svg"/><Relationship Id="rId10" Type="http://schemas.openxmlformats.org/officeDocument/2006/relationships/image" Target="../media/image71.png"/><Relationship Id="rId1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tags" Target="../tags/tag2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image" Target="../media/image13.svg"/><Relationship Id="rId13" Type="http://schemas.openxmlformats.org/officeDocument/2006/relationships/image" Target="../media/image12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0" Type="http://schemas.openxmlformats.org/officeDocument/2006/relationships/notesSlide" Target="../notesSlides/notesSlide7.xml"/><Relationship Id="rId2" Type="http://schemas.openxmlformats.org/officeDocument/2006/relationships/tags" Target="../tags/tag12.xml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image" Target="../media/image29.svg"/><Relationship Id="rId15" Type="http://schemas.openxmlformats.org/officeDocument/2006/relationships/image" Target="../media/image28.png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image" Target="../media/image9.svg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svg"/><Relationship Id="rId7" Type="http://schemas.openxmlformats.org/officeDocument/2006/relationships/image" Target="../media/image3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2.xml"/><Relationship Id="rId14" Type="http://schemas.openxmlformats.org/officeDocument/2006/relationships/image" Target="../media/image43.svg"/><Relationship Id="rId13" Type="http://schemas.openxmlformats.org/officeDocument/2006/relationships/image" Target="../media/image42.png"/><Relationship Id="rId12" Type="http://schemas.openxmlformats.org/officeDocument/2006/relationships/image" Target="../media/image41.svg"/><Relationship Id="rId11" Type="http://schemas.openxmlformats.org/officeDocument/2006/relationships/image" Target="../media/image40.png"/><Relationship Id="rId10" Type="http://schemas.openxmlformats.org/officeDocument/2006/relationships/image" Target="../media/image39.sv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svg"/><Relationship Id="rId8" Type="http://schemas.openxmlformats.org/officeDocument/2006/relationships/image" Target="../media/image51.png"/><Relationship Id="rId7" Type="http://schemas.openxmlformats.org/officeDocument/2006/relationships/image" Target="../media/image50.svg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56.svg"/><Relationship Id="rId12" Type="http://schemas.openxmlformats.org/officeDocument/2006/relationships/image" Target="../media/image55.png"/><Relationship Id="rId11" Type="http://schemas.openxmlformats.org/officeDocument/2006/relationships/image" Target="../media/image54.svg"/><Relationship Id="rId10" Type="http://schemas.openxmlformats.org/officeDocument/2006/relationships/image" Target="../media/image53.png"/><Relationship Id="rId1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F172A">
              <a:alpha val="6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1016000" y="2286000"/>
            <a:ext cx="1016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42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校园失物招领系统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588000" y="3238500"/>
            <a:ext cx="1016000" cy="50800"/>
          </a:xfrm>
          <a:prstGeom prst="roundRect">
            <a:avLst>
              <a:gd name="adj" fmla="val 0"/>
            </a:avLst>
          </a:prstGeom>
          <a:solidFill>
            <a:srgbClr val="4A90E2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6" name="AutoShape 6"/>
          <p:cNvSpPr/>
          <p:nvPr/>
        </p:nvSpPr>
        <p:spPr>
          <a:xfrm>
            <a:off x="1016000" y="3556000"/>
            <a:ext cx="10160000" cy="457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项目汇报</a:t>
            </a:r>
            <a:endParaRPr lang="en-US" sz="1100"/>
          </a:p>
        </p:txBody>
      </p:sp>
      <p:cxnSp>
        <p:nvCxnSpPr>
          <p:cNvPr id="7" name="Connector 7"/>
          <p:cNvCxnSpPr/>
          <p:nvPr/>
        </p:nvCxnSpPr>
        <p:spPr>
          <a:xfrm rot="-8594">
            <a:off x="3556008" y="5327650"/>
            <a:ext cx="508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AutoShape 8"/>
          <p:cNvSpPr/>
          <p:nvPr/>
        </p:nvSpPr>
        <p:spPr>
          <a:xfrm>
            <a:off x="2286000" y="55880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汇报人：</a:t>
            </a:r>
            <a:r>
              <a:rPr lang="zh-CN" altLang="en-US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第</a:t>
            </a:r>
            <a:r>
              <a:rPr lang="en-US" altLang="zh-CN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11</a:t>
            </a:r>
            <a:r>
              <a:rPr lang="zh-CN" altLang="en-US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组</a:t>
            </a:r>
            <a:endParaRPr lang="zh-CN" altLang="en-US" sz="1600" b="0" i="0" u="none" strike="noStrike">
              <a:solidFill>
                <a:srgbClr val="D1D5DB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Noto Sans SC" panose="020B0200000000000000" charset="-122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286000" y="59690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日期：2026年1月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111827">
              <a:alpha val="7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数据库设计：数据模型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10110">
            <a:off x="762009" y="1162050"/>
            <a:ext cx="431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4A90E2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651000"/>
            <a:ext cx="355600" cy="3556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320800" y="16764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用户表 (user)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320800" y="20828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存储用户ID、用户名、密码、角色等核心身份信息。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2844800"/>
            <a:ext cx="355600" cy="3556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1320800" y="28702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失物信息表 (lost_item)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320800" y="32766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记录失物详情，包括物品名称、类型、丢失时间地点等。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4038600"/>
            <a:ext cx="355600" cy="3556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320800" y="40640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拾获信息表 (found_item)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1320800" y="44704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记录拾获物品详情，包括物品名称、类型、拾获时间地点等。</a:t>
            </a:r>
            <a:endParaRPr lang="en-US" sz="110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5232400"/>
            <a:ext cx="355600" cy="3556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1320800" y="5257800"/>
            <a:ext cx="482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认领申请表 (claim_application)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1320800" y="5664200"/>
            <a:ext cx="482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管理失主的认领请求及审核状态。</a:t>
            </a:r>
            <a:endParaRPr lang="en-US" sz="1100"/>
          </a:p>
        </p:txBody>
      </p:sp>
      <p:cxnSp>
        <p:nvCxnSpPr>
          <p:cNvPr id="18" name="Connector 18"/>
          <p:cNvCxnSpPr/>
          <p:nvPr/>
        </p:nvCxnSpPr>
        <p:spPr>
          <a:xfrm rot="5389582">
            <a:off x="4254500" y="3740160"/>
            <a:ext cx="419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" name="AutoShape 19"/>
          <p:cNvSpPr/>
          <p:nvPr/>
        </p:nvSpPr>
        <p:spPr>
          <a:xfrm>
            <a:off x="6858000" y="1676400"/>
            <a:ext cx="457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模型核心</a:t>
            </a:r>
            <a:endParaRPr lang="en-US" sz="110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2286000"/>
            <a:ext cx="254000" cy="254000"/>
          </a:xfrm>
          <a:prstGeom prst="rect">
            <a:avLst/>
          </a:prstGeom>
        </p:spPr>
      </p:pic>
      <p:sp>
        <p:nvSpPr>
          <p:cNvPr id="21" name="AutoShape 21"/>
          <p:cNvSpPr/>
          <p:nvPr/>
        </p:nvSpPr>
        <p:spPr>
          <a:xfrm>
            <a:off x="7315200" y="22860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紧密关联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7315200" y="2667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通过主键与外键构建完整的实体关系网络。</a:t>
            </a:r>
            <a:endParaRPr lang="en-US" sz="1100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58000" y="3429000"/>
            <a:ext cx="254000" cy="254000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7315200" y="34290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数据完整性</a:t>
            </a:r>
            <a:endParaRPr lang="en-US" sz="1100"/>
          </a:p>
        </p:txBody>
      </p:sp>
      <p:sp>
        <p:nvSpPr>
          <p:cNvPr id="25" name="AutoShape 25"/>
          <p:cNvSpPr/>
          <p:nvPr/>
        </p:nvSpPr>
        <p:spPr>
          <a:xfrm>
            <a:off x="7315200" y="3810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确保数据在创建、更新、删除过程中的一致性与准确性。</a:t>
            </a:r>
            <a:endParaRPr lang="en-US" sz="110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58000" y="4572000"/>
            <a:ext cx="254000" cy="2540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7315200" y="4572000"/>
            <a:ext cx="4064000" cy="279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高效查询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7315200" y="4953000"/>
            <a:ext cx="4064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优化的数据结构为业务操作提供快速响应。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系统实现：开发环境与工具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762000" y="15240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2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前端技术栈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762000" y="2032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 l="29999" r="30000"/>
          <a:stretch>
            <a:fillRect/>
          </a:stretch>
        </p:blipFill>
        <p:spPr>
          <a:xfrm>
            <a:off x="1016000" y="2286000"/>
            <a:ext cx="508000" cy="50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7" name="AutoShape 7"/>
          <p:cNvSpPr/>
          <p:nvPr/>
        </p:nvSpPr>
        <p:spPr>
          <a:xfrm>
            <a:off x="1778000" y="2260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框架: Vue.js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778000" y="25908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构建用户界面的渐进式框架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762000" y="32385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21875" r="21874"/>
          <a:stretch>
            <a:fillRect/>
          </a:stretch>
        </p:blipFill>
        <p:spPr>
          <a:xfrm>
            <a:off x="1016000" y="3492500"/>
            <a:ext cx="508000" cy="50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11" name="AutoShape 11"/>
          <p:cNvSpPr/>
          <p:nvPr/>
        </p:nvSpPr>
        <p:spPr>
          <a:xfrm>
            <a:off x="1778000" y="34671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组件库: Element UI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1778000" y="37973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基于 Vue 2.0 的桌面端组件库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762000" y="4445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" y="4699000"/>
            <a:ext cx="508000" cy="5080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1778000" y="4673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开发工具: VS Code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778000" y="50038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轻量且强大的代码编辑器</a:t>
            </a:r>
            <a:endParaRPr lang="en-US" sz="1100"/>
          </a:p>
        </p:txBody>
      </p:sp>
      <p:cxnSp>
        <p:nvCxnSpPr>
          <p:cNvPr id="17" name="Connector 17"/>
          <p:cNvCxnSpPr/>
          <p:nvPr/>
        </p:nvCxnSpPr>
        <p:spPr>
          <a:xfrm rot="5388910">
            <a:off x="4127500" y="3486160"/>
            <a:ext cx="393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" name="AutoShape 18"/>
          <p:cNvSpPr/>
          <p:nvPr/>
        </p:nvSpPr>
        <p:spPr>
          <a:xfrm>
            <a:off x="6350000" y="15240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2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后端技术栈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6350000" y="2032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 t="22729" b="22729"/>
          <a:stretch>
            <a:fillRect/>
          </a:stretch>
        </p:blipFill>
        <p:spPr>
          <a:xfrm>
            <a:off x="6604000" y="2286000"/>
            <a:ext cx="508000" cy="50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21" name="AutoShape 21"/>
          <p:cNvSpPr/>
          <p:nvPr/>
        </p:nvSpPr>
        <p:spPr>
          <a:xfrm>
            <a:off x="7366000" y="2260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编程语言: Java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7366000" y="25908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跨平台的面向对象编程语言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6350000" y="32385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 l="30000" r="30000"/>
          <a:stretch>
            <a:fillRect/>
          </a:stretch>
        </p:blipFill>
        <p:spPr>
          <a:xfrm>
            <a:off x="6604000" y="3492500"/>
            <a:ext cx="508000" cy="50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25" name="AutoShape 25"/>
          <p:cNvSpPr/>
          <p:nvPr/>
        </p:nvSpPr>
        <p:spPr>
          <a:xfrm>
            <a:off x="7366000" y="34671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核心框架: Spring Boot / SSM</a:t>
            </a:r>
            <a:endParaRPr lang="en-US" sz="1100"/>
          </a:p>
        </p:txBody>
      </p:sp>
      <p:sp>
        <p:nvSpPr>
          <p:cNvPr id="26" name="AutoShape 26"/>
          <p:cNvSpPr/>
          <p:nvPr/>
        </p:nvSpPr>
        <p:spPr>
          <a:xfrm>
            <a:off x="7366000" y="37973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快速构建独立的Spring应用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6350000" y="4445000"/>
            <a:ext cx="5080000" cy="1016000"/>
          </a:xfrm>
          <a:prstGeom prst="roundRect">
            <a:avLst>
              <a:gd name="adj" fmla="val 10000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rcRect l="15937" r="15937"/>
          <a:stretch>
            <a:fillRect/>
          </a:stretch>
        </p:blipFill>
        <p:spPr>
          <a:xfrm>
            <a:off x="6604000" y="4699000"/>
            <a:ext cx="508000" cy="50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29" name="AutoShape 29"/>
          <p:cNvSpPr/>
          <p:nvPr/>
        </p:nvSpPr>
        <p:spPr>
          <a:xfrm>
            <a:off x="7366000" y="4673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数据库: MySQL</a:t>
            </a:r>
            <a:endParaRPr lang="en-US" sz="1100"/>
          </a:p>
        </p:txBody>
      </p:sp>
      <p:sp>
        <p:nvSpPr>
          <p:cNvPr id="30" name="AutoShape 30"/>
          <p:cNvSpPr/>
          <p:nvPr/>
        </p:nvSpPr>
        <p:spPr>
          <a:xfrm>
            <a:off x="7366000" y="5003800"/>
            <a:ext cx="3810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开源的关系型数据库管理系统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核心功能展示：失主视角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762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失物登记</a:t>
            </a:r>
            <a:endParaRPr lang="en-US" sz="1100"/>
          </a:p>
        </p:txBody>
      </p:sp>
      <p:sp>
        <p:nvSpPr>
          <p:cNvPr id="6" name="AutoShape 6"/>
          <p:cNvSpPr/>
          <p:nvPr>
            <p:custDataLst>
              <p:tags r:id="rId1"/>
            </p:custDataLst>
          </p:nvPr>
        </p:nvSpPr>
        <p:spPr>
          <a:xfrm>
            <a:off x="762000" y="5080000"/>
            <a:ext cx="5080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设计简洁明了的表单，引导用户快速完成失物信息的登记，包括物品名称、</a:t>
            </a:r>
            <a:r>
              <a:rPr lang="zh-CN" alt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联系方式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、</a:t>
            </a:r>
            <a:r>
              <a:rPr lang="zh-CN" alt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详细说明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、丢失时间和地点等关键信息。</a:t>
            </a:r>
            <a:endParaRPr lang="en-US" sz="1100"/>
          </a:p>
        </p:txBody>
      </p:sp>
      <p:cxnSp>
        <p:nvCxnSpPr>
          <p:cNvPr id="7" name="Connector 7"/>
          <p:cNvCxnSpPr/>
          <p:nvPr>
            <p:custDataLst>
              <p:tags r:id="rId2"/>
            </p:custDataLst>
          </p:nvPr>
        </p:nvCxnSpPr>
        <p:spPr>
          <a:xfrm rot="5390064">
            <a:off x="3898900" y="3714759"/>
            <a:ext cx="43942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AutoShape 8"/>
          <p:cNvSpPr/>
          <p:nvPr/>
        </p:nvSpPr>
        <p:spPr>
          <a:xfrm>
            <a:off x="6350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失物查询</a:t>
            </a:r>
            <a:endParaRPr lang="en-US" sz="1100"/>
          </a:p>
        </p:txBody>
      </p:sp>
      <p:sp>
        <p:nvSpPr>
          <p:cNvPr id="10" name="AutoShape 10"/>
          <p:cNvSpPr/>
          <p:nvPr>
            <p:custDataLst>
              <p:tags r:id="rId3"/>
            </p:custDataLst>
          </p:nvPr>
        </p:nvSpPr>
        <p:spPr>
          <a:xfrm>
            <a:off x="6350000" y="5080000"/>
            <a:ext cx="5080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提供搜索功能，用户可以根据物品</a:t>
            </a:r>
            <a:r>
              <a:rPr lang="zh-CN" alt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名称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快速定位可能的招领信息。</a:t>
            </a:r>
            <a:endParaRPr lang="en-US" sz="1100"/>
          </a:p>
        </p:txBody>
      </p:sp>
      <p:pic>
        <p:nvPicPr>
          <p:cNvPr id="1448269606" name="图片 1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032000"/>
            <a:ext cx="5264150" cy="288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9072" name="图片 21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7925" y="2032000"/>
            <a:ext cx="5172075" cy="289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10668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核心功能展示：拾获者与管理员视角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762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拾获上报</a:t>
            </a:r>
            <a:endParaRPr lang="en-US" sz="1100"/>
          </a:p>
        </p:txBody>
      </p:sp>
      <p:sp>
        <p:nvSpPr>
          <p:cNvPr id="6" name="AutoShape 6"/>
          <p:cNvSpPr/>
          <p:nvPr>
            <p:custDataLst>
              <p:tags r:id="rId1"/>
            </p:custDataLst>
          </p:nvPr>
        </p:nvSpPr>
        <p:spPr>
          <a:xfrm>
            <a:off x="762000" y="5016500"/>
            <a:ext cx="508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algn="l">
              <a:lnSpc>
                <a:spcPct val="125000"/>
              </a:lnSpc>
              <a:buSzTx/>
              <a:defRPr/>
            </a:pPr>
            <a:r>
              <a:rPr lang="en-US" sz="1400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为拾获者提供规范的物品上报渠道，流程与失物登记类似，方便快捷。</a:t>
            </a:r>
            <a:endParaRPr lang="en-US" sz="1400">
              <a:solidFill>
                <a:srgbClr val="E5E7EB"/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7" name="Connector 7"/>
          <p:cNvCxnSpPr/>
          <p:nvPr>
            <p:custDataLst>
              <p:tags r:id="rId2"/>
            </p:custDataLst>
          </p:nvPr>
        </p:nvCxnSpPr>
        <p:spPr>
          <a:xfrm rot="5389738">
            <a:off x="3968750" y="3644909"/>
            <a:ext cx="42545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" name="AutoShape 8"/>
          <p:cNvSpPr/>
          <p:nvPr/>
        </p:nvSpPr>
        <p:spPr>
          <a:xfrm>
            <a:off x="6350000" y="1524000"/>
            <a:ext cx="508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管理员审核</a:t>
            </a:r>
            <a:endParaRPr lang="en-US" sz="1100"/>
          </a:p>
        </p:txBody>
      </p:sp>
      <p:sp>
        <p:nvSpPr>
          <p:cNvPr id="10" name="AutoShape 10"/>
          <p:cNvSpPr/>
          <p:nvPr>
            <p:custDataLst>
              <p:tags r:id="rId3"/>
            </p:custDataLst>
          </p:nvPr>
        </p:nvSpPr>
        <p:spPr>
          <a:xfrm>
            <a:off x="6350000" y="5016500"/>
            <a:ext cx="508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管理员可在后台审核所有信息，确保真实性与有效性，维护平台秩序。</a:t>
            </a:r>
            <a:endParaRPr lang="en-US" sz="1100"/>
          </a:p>
        </p:txBody>
      </p:sp>
      <p:pic>
        <p:nvPicPr>
          <p:cNvPr id="1914089783" name="图片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032000"/>
            <a:ext cx="52641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443435" name="图片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000" y="2032000"/>
            <a:ext cx="52641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F172A">
              <a:alpha val="6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5" name="文本框 4"/>
          <p:cNvSpPr txBox="1"/>
          <p:nvPr/>
        </p:nvSpPr>
        <p:spPr>
          <a:xfrm>
            <a:off x="451485" y="116840"/>
            <a:ext cx="4895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Noto Sans SC" panose="020B0200000000000000" charset="-122"/>
                <a:ea typeface="Noto Sans SC" panose="020B0200000000000000" charset="-122"/>
              </a:rPr>
              <a:t>项目演示</a:t>
            </a:r>
            <a:endParaRPr lang="zh-CN" altLang="en-US" sz="3200" b="1">
              <a:solidFill>
                <a:schemeClr val="bg1"/>
              </a:solidFill>
              <a:latin typeface="Noto Sans SC" panose="020B0200000000000000" charset="-122"/>
              <a:ea typeface="Noto Sans SC" panose="020B0200000000000000" charset="-122"/>
            </a:endParaRPr>
          </a:p>
        </p:txBody>
      </p:sp>
      <p:pic>
        <p:nvPicPr>
          <p:cNvPr id="6" name="2e90395e95fa858d0ba242981a07f6c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1225" y="700405"/>
            <a:ext cx="10215245" cy="5746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15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系统测试：验证与优化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62000" y="1778000"/>
            <a:ext cx="3302000" cy="3048000"/>
          </a:xfrm>
          <a:prstGeom prst="roundRect">
            <a:avLst>
              <a:gd name="adj" fmla="val 3333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2082800"/>
            <a:ext cx="406400" cy="4064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66800" y="26924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测试目的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1066800" y="3149600"/>
            <a:ext cx="26924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确保系统的功能正确性、性能稳定性和良好的用户体验。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4445000" y="1778000"/>
            <a:ext cx="3302000" cy="3048000"/>
          </a:xfrm>
          <a:prstGeom prst="roundRect">
            <a:avLst>
              <a:gd name="adj" fmla="val 3333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800" y="2082800"/>
            <a:ext cx="406400" cy="4064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4749800" y="26924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测试方法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9800" y="3175000"/>
            <a:ext cx="203200" cy="203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5080000" y="3149600"/>
            <a:ext cx="2413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功能测试：</a:t>
            </a: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验证模块符合需求。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9800" y="3810000"/>
            <a:ext cx="203200" cy="2032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5080000" y="3784600"/>
            <a:ext cx="2413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可用性测试：</a:t>
            </a: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收集用户反馈评估易用性。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8128000" y="1778000"/>
            <a:ext cx="3302000" cy="3048000"/>
          </a:xfrm>
          <a:prstGeom prst="roundRect">
            <a:avLst>
              <a:gd name="adj" fmla="val 3333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2800" y="2082800"/>
            <a:ext cx="406400" cy="4064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8432800" y="2692400"/>
            <a:ext cx="254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测试结果</a:t>
            </a:r>
            <a:endParaRPr lang="en-US" sz="110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2800" y="3175000"/>
            <a:ext cx="203200" cy="203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8763000" y="3149600"/>
            <a:ext cx="2413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功能测试：</a:t>
            </a: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核心功能稳定通过。</a:t>
            </a:r>
            <a:endParaRPr lang="en-US" sz="1100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2800" y="3810000"/>
            <a:ext cx="203200" cy="2032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8763000" y="3784600"/>
            <a:ext cx="2413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可用性测试：</a:t>
            </a: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用户反馈操作简洁。</a:t>
            </a:r>
            <a:endParaRPr lang="en-US" sz="1100"/>
          </a:p>
        </p:txBody>
      </p:sp>
      <p:cxnSp>
        <p:nvCxnSpPr>
          <p:cNvPr id="23" name="Connector 23"/>
          <p:cNvCxnSpPr/>
          <p:nvPr/>
        </p:nvCxnSpPr>
        <p:spPr>
          <a:xfrm rot="-4092">
            <a:off x="762004" y="5200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000" y="5511800"/>
            <a:ext cx="254000" cy="25400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1168400" y="5511800"/>
            <a:ext cx="990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结论：系统质量可靠，功能稳定，用户体验良好，达到预期标准。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0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总结与展望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62000" y="16002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项目总结</a:t>
            </a:r>
            <a:endParaRPr lang="en-US" sz="11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2235200"/>
            <a:ext cx="304800" cy="3048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70000" y="22606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成功开发了一个功能完善、性能稳定的校园失物招领系统。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30988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270000" y="31242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有效解决了传统失物招领方式效率低下、管理不规范的痛点。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3962400"/>
            <a:ext cx="304800" cy="3048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270000" y="39878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锻炼了团队的技术应用和协作能力。</a:t>
            </a:r>
            <a:endParaRPr lang="en-US" sz="1100"/>
          </a:p>
        </p:txBody>
      </p:sp>
      <p:cxnSp>
        <p:nvCxnSpPr>
          <p:cNvPr id="12" name="Connector 12"/>
          <p:cNvCxnSpPr/>
          <p:nvPr/>
        </p:nvCxnSpPr>
        <p:spPr>
          <a:xfrm rot="5385308">
            <a:off x="4610100" y="3079764"/>
            <a:ext cx="29718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2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AutoShape 13"/>
          <p:cNvSpPr/>
          <p:nvPr/>
        </p:nvSpPr>
        <p:spPr>
          <a:xfrm>
            <a:off x="6604000" y="1600200"/>
            <a:ext cx="5080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未来展望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4000" y="22352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7112000" y="22606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优化用户体验：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引入个性化推荐算法。</a:t>
            </a:r>
            <a:endParaRPr lang="en-US" sz="1100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4000" y="3098800"/>
            <a:ext cx="304800" cy="304800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7112000" y="31242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简化操作流程：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开发一键登记、快速认领功能。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4000" y="3962400"/>
            <a:ext cx="304800" cy="3048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7112000" y="3987800"/>
            <a:ext cx="4572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拓展系统集成：</a:t>
            </a: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探索与校园一卡通等平台集成。</a:t>
            </a:r>
            <a:endParaRPr lang="en-US" sz="1100"/>
          </a:p>
        </p:txBody>
      </p:sp>
      <p:cxnSp>
        <p:nvCxnSpPr>
          <p:cNvPr id="20" name="Connector 20"/>
          <p:cNvCxnSpPr/>
          <p:nvPr/>
        </p:nvCxnSpPr>
        <p:spPr>
          <a:xfrm rot="-4092">
            <a:off x="762004" y="5073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AutoShape 21"/>
          <p:cNvSpPr/>
          <p:nvPr/>
        </p:nvSpPr>
        <p:spPr>
          <a:xfrm>
            <a:off x="762000" y="5334000"/>
            <a:ext cx="10668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持续创新，打造更智能、更便捷的校园服务平台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F172A">
              <a:alpha val="6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2286000" y="2413000"/>
            <a:ext cx="7620000" cy="762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44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感谢聆听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588000" y="3365500"/>
            <a:ext cx="1016000" cy="50800"/>
          </a:xfrm>
          <a:prstGeom prst="roundRect">
            <a:avLst>
              <a:gd name="adj" fmla="val 0"/>
            </a:avLst>
          </a:prstGeom>
          <a:solidFill>
            <a:srgbClr val="4A90E2">
              <a:alpha val="10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6" name="AutoShape 6"/>
          <p:cNvSpPr/>
          <p:nvPr/>
        </p:nvSpPr>
        <p:spPr>
          <a:xfrm>
            <a:off x="2286000" y="3683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Q &amp; A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F172A">
              <a:alpha val="6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22300" y="1010920"/>
          <a:ext cx="6894830" cy="508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45"/>
                <a:gridCol w="5633085"/>
              </a:tblGrid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小组成员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分工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伍浩铭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前端代码的辅助编写和前后端的协调工作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郭俊杰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登录界面的开发，一些简单的前端检验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邝曼卿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系统测试与报告撰写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林晓鹏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后端系统的设计与开发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陆俊佳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失主模块的开发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姚志峰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拾获者模块的后端开发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吴皓朗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负责后端用户数据库相关的开发与优化工作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李剑文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数据库设计与实施工作，参与了项目测试调节工作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黄炳荣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前端相关页面设计与开发</a:t>
                      </a:r>
                      <a:endParaRPr lang="zh-CN" altLang="en-US"/>
                    </a:p>
                  </a:txBody>
                  <a:tcPr/>
                </a:tc>
              </a:tr>
              <a:tr h="4622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林耀健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界面视觉设计与风格统一，查询和详情展示功能的前端逻辑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834630" y="1168400"/>
            <a:ext cx="34734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项目地址：</a:t>
            </a:r>
            <a:r>
              <a:rPr lang="en-US" altLang="zh-CN" sz="2400">
                <a:solidFill>
                  <a:schemeClr val="bg1"/>
                </a:solidFill>
              </a:rPr>
              <a:t>https://github.com/enemyiswife/LostAndFoundWeb</a:t>
            </a:r>
            <a:endParaRPr lang="en-US" altLang="zh-CN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2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111827">
              <a:alpha val="7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目录 / CONTENTS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762000" y="17780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01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524000" y="18161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项目分析：背景与目标</a:t>
            </a:r>
            <a:endParaRPr lang="en-US" sz="1100"/>
          </a:p>
        </p:txBody>
      </p:sp>
      <p:cxnSp>
        <p:nvCxnSpPr>
          <p:cNvPr id="8" name="Connector 8"/>
          <p:cNvCxnSpPr/>
          <p:nvPr/>
        </p:nvCxnSpPr>
        <p:spPr>
          <a:xfrm rot="-4407">
            <a:off x="1524004" y="2279650"/>
            <a:ext cx="990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15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AutoShape 9"/>
          <p:cNvSpPr/>
          <p:nvPr/>
        </p:nvSpPr>
        <p:spPr>
          <a:xfrm>
            <a:off x="762000" y="26035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02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1524000" y="26416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系统分析：需求与功能</a:t>
            </a:r>
            <a:endParaRPr lang="en-US" sz="1100"/>
          </a:p>
        </p:txBody>
      </p:sp>
      <p:cxnSp>
        <p:nvCxnSpPr>
          <p:cNvPr id="11" name="Connector 11"/>
          <p:cNvCxnSpPr/>
          <p:nvPr/>
        </p:nvCxnSpPr>
        <p:spPr>
          <a:xfrm rot="-4407">
            <a:off x="1524004" y="3105150"/>
            <a:ext cx="990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15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AutoShape 12"/>
          <p:cNvSpPr/>
          <p:nvPr/>
        </p:nvSpPr>
        <p:spPr>
          <a:xfrm>
            <a:off x="762000" y="34290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03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524000" y="34671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系统设计：架构与实现</a:t>
            </a:r>
            <a:endParaRPr lang="en-US" sz="1100"/>
          </a:p>
        </p:txBody>
      </p:sp>
      <p:cxnSp>
        <p:nvCxnSpPr>
          <p:cNvPr id="14" name="Connector 14"/>
          <p:cNvCxnSpPr/>
          <p:nvPr/>
        </p:nvCxnSpPr>
        <p:spPr>
          <a:xfrm rot="-4407">
            <a:off x="1524004" y="3930650"/>
            <a:ext cx="990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15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AutoShape 15"/>
          <p:cNvSpPr/>
          <p:nvPr/>
        </p:nvSpPr>
        <p:spPr>
          <a:xfrm>
            <a:off x="762000" y="42545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04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1524000" y="42926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系统实现：开发与编码</a:t>
            </a:r>
            <a:endParaRPr lang="en-US" sz="1100"/>
          </a:p>
        </p:txBody>
      </p:sp>
      <p:cxnSp>
        <p:nvCxnSpPr>
          <p:cNvPr id="17" name="Connector 17"/>
          <p:cNvCxnSpPr/>
          <p:nvPr/>
        </p:nvCxnSpPr>
        <p:spPr>
          <a:xfrm rot="-4407">
            <a:off x="1524004" y="4756150"/>
            <a:ext cx="990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15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AutoShape 18"/>
          <p:cNvSpPr/>
          <p:nvPr/>
        </p:nvSpPr>
        <p:spPr>
          <a:xfrm>
            <a:off x="762000" y="50800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05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1524000" y="51181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系统测试：验证与优化</a:t>
            </a:r>
            <a:endParaRPr lang="en-US" sz="1100"/>
          </a:p>
        </p:txBody>
      </p:sp>
      <p:cxnSp>
        <p:nvCxnSpPr>
          <p:cNvPr id="20" name="Connector 20"/>
          <p:cNvCxnSpPr/>
          <p:nvPr/>
        </p:nvCxnSpPr>
        <p:spPr>
          <a:xfrm rot="-4407">
            <a:off x="1524004" y="5581650"/>
            <a:ext cx="990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FFFFFF">
                <a:alpha val="15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AutoShape 21"/>
          <p:cNvSpPr/>
          <p:nvPr/>
        </p:nvSpPr>
        <p:spPr>
          <a:xfrm>
            <a:off x="762000" y="5905500"/>
            <a:ext cx="508000" cy="381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4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06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1524000" y="5943600"/>
            <a:ext cx="762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0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总结与展望：回顾与未来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B2A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项目背景：传统模式的困境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t="23866" b="23866"/>
          <a:stretch>
            <a:fillRect/>
          </a:stretch>
        </p:blipFill>
        <p:spPr>
          <a:xfrm>
            <a:off x="762000" y="1524000"/>
            <a:ext cx="5080000" cy="3556000"/>
          </a:xfrm>
          <a:prstGeom prst="roundRect">
            <a:avLst>
              <a:gd name="adj" fmla="val 4285"/>
            </a:avLst>
          </a:prstGeom>
          <a:noFill/>
          <a:ln w="254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0" y="1587500"/>
            <a:ext cx="304800" cy="3048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858000" y="16002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信息传播范围有限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858000" y="19558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传统公告栏、班级群等方式覆盖面窄。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000" y="2476500"/>
            <a:ext cx="304800" cy="3048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6858000" y="24892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更新不及时，信息滞后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6858000" y="28448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物品状态变化无法被实时追踪。</a:t>
            </a:r>
            <a:endParaRPr lang="en-US" sz="110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0000" y="3365500"/>
            <a:ext cx="304800" cy="304800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>
            <a:off x="6858000" y="33782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查询不便，耗时耗力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6858000" y="37338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用户需手动浏览大量信息，效率低下。</a:t>
            </a:r>
            <a:endParaRPr lang="en-US" sz="1100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0000" y="4254500"/>
            <a:ext cx="304800" cy="304800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6858000" y="42672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信息杂乱，难以匹配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6858000" y="46228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缺乏统一的分类和检索机制。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0000" y="5143500"/>
            <a:ext cx="304800" cy="3048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6858000" y="5156200"/>
            <a:ext cx="4572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缺乏规范管理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6858000" y="5511800"/>
            <a:ext cx="4572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易出现虚假信息，认领流程不规范。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111827">
              <a:alpha val="7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10668000" cy="609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项目目标：构建高效、便捷、安全的校园失物招领平台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092">
            <a:off x="762004" y="1263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1778000"/>
            <a:ext cx="609600" cy="609600"/>
          </a:xfrm>
          <a:prstGeom prst="rect">
            <a:avLst/>
          </a:prstGeom>
        </p:spPr>
      </p:pic>
      <p:sp>
        <p:nvSpPr>
          <p:cNvPr id="7" name="AutoShape 7"/>
          <p:cNvSpPr/>
          <p:nvPr>
            <p:custDataLst>
              <p:tags r:id="rId5"/>
            </p:custDataLst>
          </p:nvPr>
        </p:nvSpPr>
        <p:spPr>
          <a:xfrm>
            <a:off x="762000" y="2590800"/>
            <a:ext cx="330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高效</a:t>
            </a: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6"/>
            </p:custDataLst>
          </p:nvPr>
        </p:nvSpPr>
        <p:spPr>
          <a:xfrm>
            <a:off x="762000" y="3073400"/>
            <a:ext cx="3302000" cy="914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通过智能匹配算法，提升失物找回率，优化招领流程。</a:t>
            </a:r>
            <a:endParaRPr lang="en-US" sz="1100"/>
          </a:p>
        </p:txBody>
      </p:sp>
      <p:pic>
        <p:nvPicPr>
          <p:cNvPr id="9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5000" y="1778000"/>
            <a:ext cx="609600" cy="609600"/>
          </a:xfrm>
          <a:prstGeom prst="rect">
            <a:avLst/>
          </a:prstGeom>
        </p:spPr>
      </p:pic>
      <p:sp>
        <p:nvSpPr>
          <p:cNvPr id="10" name="AutoShape 10"/>
          <p:cNvSpPr/>
          <p:nvPr>
            <p:custDataLst>
              <p:tags r:id="rId10"/>
            </p:custDataLst>
          </p:nvPr>
        </p:nvSpPr>
        <p:spPr>
          <a:xfrm>
            <a:off x="4445000" y="2590800"/>
            <a:ext cx="330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便捷</a:t>
            </a:r>
            <a:endParaRPr lang="en-US" sz="1100"/>
          </a:p>
        </p:txBody>
      </p:sp>
      <p:sp>
        <p:nvSpPr>
          <p:cNvPr id="11" name="AutoShape 11"/>
          <p:cNvSpPr/>
          <p:nvPr>
            <p:custDataLst>
              <p:tags r:id="rId11"/>
            </p:custDataLst>
          </p:nvPr>
        </p:nvSpPr>
        <p:spPr>
          <a:xfrm>
            <a:off x="4445000" y="3073400"/>
            <a:ext cx="3302000" cy="914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提供Web与移动端访问，支持在线登记、查询、申请，随时随地服务用户。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28000" y="1778000"/>
            <a:ext cx="609600" cy="609600"/>
          </a:xfrm>
          <a:prstGeom prst="rect">
            <a:avLst/>
          </a:prstGeom>
        </p:spPr>
      </p:pic>
      <p:sp>
        <p:nvSpPr>
          <p:cNvPr id="13" name="AutoShape 13"/>
          <p:cNvSpPr/>
          <p:nvPr>
            <p:custDataLst>
              <p:tags r:id="rId15"/>
            </p:custDataLst>
          </p:nvPr>
        </p:nvSpPr>
        <p:spPr>
          <a:xfrm>
            <a:off x="8128000" y="2590800"/>
            <a:ext cx="3302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安全</a:t>
            </a:r>
            <a:endParaRPr lang="en-US" sz="1100"/>
          </a:p>
        </p:txBody>
      </p:sp>
      <p:sp>
        <p:nvSpPr>
          <p:cNvPr id="14" name="AutoShape 14"/>
          <p:cNvSpPr/>
          <p:nvPr>
            <p:custDataLst>
              <p:tags r:id="rId16"/>
            </p:custDataLst>
          </p:nvPr>
        </p:nvSpPr>
        <p:spPr>
          <a:xfrm>
            <a:off x="8128000" y="3073400"/>
            <a:ext cx="3302000" cy="9144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建立规范的认领审核机制，严格保护用户信息，打造值得信赖的平台。</a:t>
            </a:r>
            <a:endParaRPr lang="en-US" sz="1100"/>
          </a:p>
        </p:txBody>
      </p:sp>
      <p:cxnSp>
        <p:nvCxnSpPr>
          <p:cNvPr id="15" name="Connector 15"/>
          <p:cNvCxnSpPr/>
          <p:nvPr/>
        </p:nvCxnSpPr>
        <p:spPr>
          <a:xfrm rot="-4092">
            <a:off x="762004" y="4438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AutoShape 16"/>
          <p:cNvSpPr/>
          <p:nvPr/>
        </p:nvSpPr>
        <p:spPr>
          <a:xfrm>
            <a:off x="762000" y="4826000"/>
            <a:ext cx="10668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用技术连接失物与主人，让校园生活更安心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826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15000"/>
          </a:blip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可行性分析：多维度论证</a:t>
            </a:r>
            <a:endParaRPr lang="en-US" sz="1100"/>
          </a:p>
        </p:txBody>
      </p:sp>
      <p:cxnSp>
        <p:nvCxnSpPr>
          <p:cNvPr id="4" name="Connector 4"/>
          <p:cNvCxnSpPr/>
          <p:nvPr/>
        </p:nvCxnSpPr>
        <p:spPr>
          <a:xfrm rot="-4092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AutoShape 5"/>
          <p:cNvSpPr/>
          <p:nvPr/>
        </p:nvSpPr>
        <p:spPr>
          <a:xfrm>
            <a:off x="762000" y="1651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" y="1905000"/>
            <a:ext cx="406400" cy="40640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549400" y="1930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经济可行性</a:t>
            </a:r>
            <a:endParaRPr lang="en-US" sz="110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2590800"/>
            <a:ext cx="203200" cy="2032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1397000" y="256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采用开源技术栈，降低开发成本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3225800"/>
            <a:ext cx="203200" cy="2032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397000" y="3200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对硬件要求低，无需额外购置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800" y="3860800"/>
            <a:ext cx="203200" cy="203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397000" y="383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替代传统模式，长期节省成本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4445000" y="1651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9000" y="1905000"/>
            <a:ext cx="406400" cy="4064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5232400" y="1930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技术可行性</a:t>
            </a:r>
            <a:endParaRPr lang="en-US" sz="1100"/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800" y="2590800"/>
            <a:ext cx="203200" cy="2032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5080000" y="256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采用成熟的SSM+Vue.js技术栈</a:t>
            </a:r>
            <a:endParaRPr lang="en-US" sz="1100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800" y="3225800"/>
            <a:ext cx="203200" cy="203200"/>
          </a:xfrm>
          <a:prstGeom prst="rect">
            <a:avLst/>
          </a:prstGeom>
        </p:spPr>
      </p:pic>
      <p:sp>
        <p:nvSpPr>
          <p:cNvPr id="20" name="AutoShape 20"/>
          <p:cNvSpPr/>
          <p:nvPr/>
        </p:nvSpPr>
        <p:spPr>
          <a:xfrm>
            <a:off x="5080000" y="3200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开发团队具备相关技术能力</a:t>
            </a:r>
            <a:endParaRPr lang="en-US" sz="1100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800" y="3860800"/>
            <a:ext cx="203200" cy="2032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080000" y="383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丰富的开源资源和文档支持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8128000" y="1651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0" y="1905000"/>
            <a:ext cx="406400" cy="406400"/>
          </a:xfrm>
          <a:prstGeom prst="rect">
            <a:avLst/>
          </a:prstGeom>
        </p:spPr>
      </p:pic>
      <p:sp>
        <p:nvSpPr>
          <p:cNvPr id="25" name="AutoShape 25"/>
          <p:cNvSpPr/>
          <p:nvPr/>
        </p:nvSpPr>
        <p:spPr>
          <a:xfrm>
            <a:off x="8915400" y="1930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法律可行性</a:t>
            </a:r>
            <a:endParaRPr lang="en-US" sz="110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800" y="2590800"/>
            <a:ext cx="203200" cy="2032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8763000" y="256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软件技术均遵循开源协议</a:t>
            </a:r>
            <a:endParaRPr lang="en-US" sz="1100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800" y="3225800"/>
            <a:ext cx="203200" cy="203200"/>
          </a:xfrm>
          <a:prstGeom prst="rect">
            <a:avLst/>
          </a:prstGeom>
        </p:spPr>
      </p:pic>
      <p:sp>
        <p:nvSpPr>
          <p:cNvPr id="29" name="AutoShape 29"/>
          <p:cNvSpPr/>
          <p:nvPr/>
        </p:nvSpPr>
        <p:spPr>
          <a:xfrm>
            <a:off x="8763000" y="3200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严格遵守数据保护政策法规</a:t>
            </a:r>
            <a:endParaRPr lang="en-US" sz="1100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800" y="3860800"/>
            <a:ext cx="203200" cy="203200"/>
          </a:xfrm>
          <a:prstGeom prst="rect">
            <a:avLst/>
          </a:prstGeom>
        </p:spPr>
      </p:pic>
      <p:sp>
        <p:nvSpPr>
          <p:cNvPr id="31" name="AutoShape 31"/>
          <p:cNvSpPr/>
          <p:nvPr/>
        </p:nvSpPr>
        <p:spPr>
          <a:xfrm>
            <a:off x="8763000" y="3835400"/>
            <a:ext cx="254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全方位保护用户隐私安全</a:t>
            </a:r>
            <a:endParaRPr lang="en-US" sz="1100"/>
          </a:p>
        </p:txBody>
      </p:sp>
      <p:sp>
        <p:nvSpPr>
          <p:cNvPr id="32" name="AutoShape 32"/>
          <p:cNvSpPr/>
          <p:nvPr/>
        </p:nvSpPr>
        <p:spPr>
          <a:xfrm>
            <a:off x="762000" y="5461000"/>
            <a:ext cx="10668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4A90E2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结论：项目在经济、技术、法律三方面均具备充分可行性，建议立即启动。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762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系统需求分析：明确用户期望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1620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>
            <p:custDataLst>
              <p:tags r:id="rId1"/>
            </p:custDataLst>
          </p:nvPr>
        </p:nvSpPr>
        <p:spPr>
          <a:xfrm>
            <a:off x="3556000" y="1657350"/>
            <a:ext cx="50800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3320" y="1930400"/>
            <a:ext cx="406400" cy="406400"/>
          </a:xfrm>
          <a:prstGeom prst="rect">
            <a:avLst/>
          </a:prstGeom>
        </p:spPr>
      </p:pic>
      <p:sp>
        <p:nvSpPr>
          <p:cNvPr id="6" name="AutoShape 6"/>
          <p:cNvSpPr/>
          <p:nvPr>
            <p:custDataLst>
              <p:tags r:id="rId5"/>
            </p:custDataLst>
          </p:nvPr>
        </p:nvSpPr>
        <p:spPr>
          <a:xfrm>
            <a:off x="4191000" y="19304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管理员</a:t>
            </a:r>
            <a:endParaRPr lang="en-US" sz="1100"/>
          </a:p>
        </p:txBody>
      </p:sp>
      <p:sp>
        <p:nvSpPr>
          <p:cNvPr id="7" name="AutoShape 7"/>
          <p:cNvSpPr/>
          <p:nvPr>
            <p:custDataLst>
              <p:tags r:id="rId6"/>
            </p:custDataLst>
          </p:nvPr>
        </p:nvSpPr>
        <p:spPr>
          <a:xfrm>
            <a:off x="4109720" y="2336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负责用户管理、信息审核、系统维护，是系统的核心管理者。</a:t>
            </a:r>
            <a:endParaRPr lang="en-US" sz="1100"/>
          </a:p>
        </p:txBody>
      </p:sp>
      <p:sp>
        <p:nvSpPr>
          <p:cNvPr id="8" name="AutoShape 8"/>
          <p:cNvSpPr/>
          <p:nvPr>
            <p:custDataLst>
              <p:tags r:id="rId7"/>
            </p:custDataLst>
          </p:nvPr>
        </p:nvSpPr>
        <p:spPr>
          <a:xfrm>
            <a:off x="6350000" y="3937000"/>
            <a:ext cx="50800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9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4800" y="4191000"/>
            <a:ext cx="406400" cy="406400"/>
          </a:xfrm>
          <a:prstGeom prst="rect">
            <a:avLst/>
          </a:prstGeom>
        </p:spPr>
      </p:pic>
      <p:sp>
        <p:nvSpPr>
          <p:cNvPr id="10" name="AutoShape 10"/>
          <p:cNvSpPr/>
          <p:nvPr>
            <p:custDataLst>
              <p:tags r:id="rId11"/>
            </p:custDataLst>
          </p:nvPr>
        </p:nvSpPr>
        <p:spPr>
          <a:xfrm>
            <a:off x="7264400" y="4292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失主</a:t>
            </a:r>
            <a:endParaRPr lang="en-US" sz="1100"/>
          </a:p>
        </p:txBody>
      </p:sp>
      <p:sp>
        <p:nvSpPr>
          <p:cNvPr id="11" name="AutoShape 11"/>
          <p:cNvSpPr/>
          <p:nvPr>
            <p:custDataLst>
              <p:tags r:id="rId12"/>
            </p:custDataLst>
          </p:nvPr>
        </p:nvSpPr>
        <p:spPr>
          <a:xfrm>
            <a:off x="7264400" y="474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核心需求是找回失物，需要失物登记、查询、认领申请等功能。</a:t>
            </a:r>
            <a:endParaRPr lang="en-US" sz="1100"/>
          </a:p>
        </p:txBody>
      </p:sp>
      <p:sp>
        <p:nvSpPr>
          <p:cNvPr id="12" name="AutoShape 12"/>
          <p:cNvSpPr/>
          <p:nvPr>
            <p:custDataLst>
              <p:tags r:id="rId13"/>
            </p:custDataLst>
          </p:nvPr>
        </p:nvSpPr>
        <p:spPr>
          <a:xfrm>
            <a:off x="762000" y="3937000"/>
            <a:ext cx="50800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5000"/>
            </a:srgbClr>
          </a:solidFill>
          <a:ln w="12700" cap="flat" cmpd="sng">
            <a:solidFill>
              <a:srgbClr val="4A90E2">
                <a:alpha val="3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3" name="Picture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6800" y="4241800"/>
            <a:ext cx="406400" cy="406400"/>
          </a:xfrm>
          <a:prstGeom prst="rect">
            <a:avLst/>
          </a:prstGeom>
        </p:spPr>
      </p:pic>
      <p:sp>
        <p:nvSpPr>
          <p:cNvPr id="14" name="AutoShape 14"/>
          <p:cNvSpPr/>
          <p:nvPr>
            <p:custDataLst>
              <p:tags r:id="rId17"/>
            </p:custDataLst>
          </p:nvPr>
        </p:nvSpPr>
        <p:spPr>
          <a:xfrm>
            <a:off x="1676400" y="4292600"/>
            <a:ext cx="3810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8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拾获者</a:t>
            </a:r>
            <a:endParaRPr lang="en-US" sz="1100"/>
          </a:p>
        </p:txBody>
      </p:sp>
      <p:sp>
        <p:nvSpPr>
          <p:cNvPr id="15" name="AutoShape 15"/>
          <p:cNvSpPr/>
          <p:nvPr>
            <p:custDataLst>
              <p:tags r:id="rId18"/>
            </p:custDataLst>
          </p:nvPr>
        </p:nvSpPr>
        <p:spPr>
          <a:xfrm>
            <a:off x="1676400" y="4749800"/>
            <a:ext cx="4064000" cy="8382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需要规范渠道上报和交接物品，核心功能是拾获上报和保管记录。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827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508000"/>
            <a:ext cx="8890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系统功能分析：构建核心模块</a:t>
            </a:r>
            <a:endParaRPr lang="en-US" sz="1100"/>
          </a:p>
        </p:txBody>
      </p:sp>
      <p:cxnSp>
        <p:nvCxnSpPr>
          <p:cNvPr id="3" name="Connector 3"/>
          <p:cNvCxnSpPr/>
          <p:nvPr/>
        </p:nvCxnSpPr>
        <p:spPr>
          <a:xfrm rot="-4092">
            <a:off x="762004" y="11620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utoShape 4"/>
          <p:cNvSpPr/>
          <p:nvPr/>
        </p:nvSpPr>
        <p:spPr>
          <a:xfrm>
            <a:off x="762000" y="1524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6000" y="1778000"/>
            <a:ext cx="355600" cy="3556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574800" y="1803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用户管理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1574800" y="2209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处理注册、登录、权限控制。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4445000" y="1524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9000" y="1778000"/>
            <a:ext cx="355600" cy="3556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5257800" y="1803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失物管理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5257800" y="2209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登记、审核、查询失物信息。</a:t>
            </a:r>
            <a:endParaRPr lang="en-US" sz="1100"/>
          </a:p>
        </p:txBody>
      </p:sp>
      <p:sp>
        <p:nvSpPr>
          <p:cNvPr id="12" name="AutoShape 12"/>
          <p:cNvSpPr/>
          <p:nvPr/>
        </p:nvSpPr>
        <p:spPr>
          <a:xfrm>
            <a:off x="8128000" y="1524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778000"/>
            <a:ext cx="355600" cy="355600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8940800" y="1803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拾获管理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8940800" y="2209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上报、审核、查询拾获物品。</a:t>
            </a:r>
            <a:endParaRPr lang="en-US" sz="1100"/>
          </a:p>
        </p:txBody>
      </p:sp>
      <p:sp>
        <p:nvSpPr>
          <p:cNvPr id="16" name="AutoShape 16"/>
          <p:cNvSpPr/>
          <p:nvPr/>
        </p:nvSpPr>
        <p:spPr>
          <a:xfrm>
            <a:off x="762000" y="3429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000" y="3683000"/>
            <a:ext cx="355600" cy="355600"/>
          </a:xfrm>
          <a:prstGeom prst="rect">
            <a:avLst/>
          </a:prstGeom>
        </p:spPr>
      </p:pic>
      <p:sp>
        <p:nvSpPr>
          <p:cNvPr id="18" name="AutoShape 18"/>
          <p:cNvSpPr/>
          <p:nvPr/>
        </p:nvSpPr>
        <p:spPr>
          <a:xfrm>
            <a:off x="1574800" y="3708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信息匹配</a:t>
            </a:r>
            <a:endParaRPr lang="en-US" sz="1100"/>
          </a:p>
        </p:txBody>
      </p:sp>
      <p:sp>
        <p:nvSpPr>
          <p:cNvPr id="19" name="AutoShape 19"/>
          <p:cNvSpPr/>
          <p:nvPr/>
        </p:nvSpPr>
        <p:spPr>
          <a:xfrm>
            <a:off x="1574800" y="4114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算法自动匹配失物与拾获。</a:t>
            </a:r>
            <a:endParaRPr lang="en-US" sz="1100"/>
          </a:p>
        </p:txBody>
      </p:sp>
      <p:sp>
        <p:nvSpPr>
          <p:cNvPr id="20" name="AutoShape 20"/>
          <p:cNvSpPr/>
          <p:nvPr/>
        </p:nvSpPr>
        <p:spPr>
          <a:xfrm>
            <a:off x="4445000" y="3429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9000" y="3683000"/>
            <a:ext cx="355600" cy="355600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>
            <a:off x="5257800" y="3708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认领管理</a:t>
            </a:r>
            <a:endParaRPr lang="en-US" sz="1100"/>
          </a:p>
        </p:txBody>
      </p:sp>
      <p:sp>
        <p:nvSpPr>
          <p:cNvPr id="23" name="AutoShape 23"/>
          <p:cNvSpPr/>
          <p:nvPr/>
        </p:nvSpPr>
        <p:spPr>
          <a:xfrm>
            <a:off x="5257800" y="4114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规范认领申请、审核、交接。</a:t>
            </a:r>
            <a:endParaRPr lang="en-US" sz="1100"/>
          </a:p>
        </p:txBody>
      </p:sp>
      <p:sp>
        <p:nvSpPr>
          <p:cNvPr id="24" name="AutoShape 24"/>
          <p:cNvSpPr/>
          <p:nvPr/>
        </p:nvSpPr>
        <p:spPr>
          <a:xfrm>
            <a:off x="8128000" y="3429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2000" y="3683000"/>
            <a:ext cx="355600" cy="355600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8940800" y="3708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线索管理</a:t>
            </a:r>
            <a:endParaRPr lang="en-US" sz="1100"/>
          </a:p>
        </p:txBody>
      </p:sp>
      <p:sp>
        <p:nvSpPr>
          <p:cNvPr id="27" name="AutoShape 27"/>
          <p:cNvSpPr/>
          <p:nvPr/>
        </p:nvSpPr>
        <p:spPr>
          <a:xfrm>
            <a:off x="8940800" y="4114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用户提供和查看相关线索。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4445000" y="5334000"/>
            <a:ext cx="3302000" cy="1651000"/>
          </a:xfrm>
          <a:prstGeom prst="roundRect">
            <a:avLst>
              <a:gd name="adj" fmla="val 6153"/>
            </a:avLst>
          </a:prstGeom>
          <a:solidFill>
            <a:srgbClr val="1F2937">
              <a:alpha val="7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99000" y="5588000"/>
            <a:ext cx="355600" cy="355600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>
            <a:off x="5257800" y="5613400"/>
            <a:ext cx="2286000" cy="304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统计分析</a:t>
            </a:r>
            <a:endParaRPr lang="en-US" sz="1100"/>
          </a:p>
        </p:txBody>
      </p:sp>
      <p:sp>
        <p:nvSpPr>
          <p:cNvPr id="31" name="AutoShape 31"/>
          <p:cNvSpPr/>
          <p:nvPr/>
        </p:nvSpPr>
        <p:spPr>
          <a:xfrm>
            <a:off x="5257800" y="6019800"/>
            <a:ext cx="2286000" cy="508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3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生成数据报表，支持决策。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25400" cap="flat" cmpd="sng">
            <a:noFill/>
            <a:prstDash val="solid"/>
            <a:round/>
          </a:ln>
        </p:spPr>
      </p:pic>
      <p:sp>
        <p:nvSpPr>
          <p:cNvPr id="3" name="AutoShape 3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111827">
              <a:alpha val="70000"/>
            </a:srgbClr>
          </a:solidFill>
          <a:ln w="25400" cap="flat" cmpd="sng">
            <a:noFill/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sp>
        <p:nvSpPr>
          <p:cNvPr id="4" name="AutoShape 4"/>
          <p:cNvSpPr/>
          <p:nvPr/>
        </p:nvSpPr>
        <p:spPr>
          <a:xfrm>
            <a:off x="762000" y="508000"/>
            <a:ext cx="7620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36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系统架构设计：前后端分离</a:t>
            </a:r>
            <a:endParaRPr lang="en-US" sz="1100"/>
          </a:p>
        </p:txBody>
      </p:sp>
      <p:cxnSp>
        <p:nvCxnSpPr>
          <p:cNvPr id="5" name="Connector 5"/>
          <p:cNvCxnSpPr/>
          <p:nvPr/>
        </p:nvCxnSpPr>
        <p:spPr>
          <a:xfrm rot="-4092">
            <a:off x="762004" y="1263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4A90E2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6"/>
          <p:cNvSpPr/>
          <p:nvPr/>
        </p:nvSpPr>
        <p:spPr>
          <a:xfrm>
            <a:off x="762000" y="1778000"/>
            <a:ext cx="3302000" cy="2794000"/>
          </a:xfrm>
          <a:prstGeom prst="roundRect">
            <a:avLst>
              <a:gd name="adj" fmla="val 3636"/>
            </a:avLst>
          </a:prstGeom>
          <a:solidFill>
            <a:srgbClr val="1F2937">
              <a:alpha val="6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" y="2032000"/>
            <a:ext cx="406400" cy="4064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574800" y="2057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前端层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>
            <a:off x="1016000" y="2667000"/>
            <a:ext cx="2794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负责用户界面渲染和交互逻辑。</a:t>
            </a:r>
            <a:endParaRPr lang="en-US" sz="110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" y="3429000"/>
            <a:ext cx="203200" cy="2032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1320800" y="3429000"/>
            <a:ext cx="228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框架: Vue.js</a:t>
            </a:r>
            <a:endParaRPr lang="en-US" sz="11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3873500"/>
            <a:ext cx="203200" cy="203200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1320800" y="3873500"/>
            <a:ext cx="228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组件库: Element UI</a:t>
            </a:r>
            <a:endParaRPr lang="en-US" sz="1100"/>
          </a:p>
        </p:txBody>
      </p:sp>
      <p:sp>
        <p:nvSpPr>
          <p:cNvPr id="14" name="AutoShape 14"/>
          <p:cNvSpPr/>
          <p:nvPr/>
        </p:nvSpPr>
        <p:spPr>
          <a:xfrm>
            <a:off x="4445000" y="1778000"/>
            <a:ext cx="3302000" cy="2794000"/>
          </a:xfrm>
          <a:prstGeom prst="roundRect">
            <a:avLst>
              <a:gd name="adj" fmla="val 3636"/>
            </a:avLst>
          </a:prstGeom>
          <a:solidFill>
            <a:srgbClr val="1F2937">
              <a:alpha val="6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000" y="2032000"/>
            <a:ext cx="406400" cy="406400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5257800" y="2057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后端层</a:t>
            </a:r>
            <a:endParaRPr lang="en-US" sz="1100"/>
          </a:p>
        </p:txBody>
      </p:sp>
      <p:sp>
        <p:nvSpPr>
          <p:cNvPr id="17" name="AutoShape 17"/>
          <p:cNvSpPr/>
          <p:nvPr/>
        </p:nvSpPr>
        <p:spPr>
          <a:xfrm>
            <a:off x="4699000" y="2667000"/>
            <a:ext cx="2794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负责业务逻辑处理和数据访问。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0" y="3429000"/>
            <a:ext cx="203200" cy="203200"/>
          </a:xfrm>
          <a:prstGeom prst="rect">
            <a:avLst/>
          </a:prstGeom>
        </p:spPr>
      </p:pic>
      <p:sp>
        <p:nvSpPr>
          <p:cNvPr id="19" name="AutoShape 19"/>
          <p:cNvSpPr/>
          <p:nvPr/>
        </p:nvSpPr>
        <p:spPr>
          <a:xfrm>
            <a:off x="5003800" y="3429000"/>
            <a:ext cx="228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框架: Spring Boot</a:t>
            </a:r>
            <a:endParaRPr lang="en-US" sz="1100"/>
          </a:p>
        </p:txBody>
      </p:sp>
      <p:sp>
        <p:nvSpPr>
          <p:cNvPr id="22" name="AutoShape 22"/>
          <p:cNvSpPr/>
          <p:nvPr/>
        </p:nvSpPr>
        <p:spPr>
          <a:xfrm>
            <a:off x="8128000" y="1778000"/>
            <a:ext cx="3302000" cy="2794000"/>
          </a:xfrm>
          <a:prstGeom prst="roundRect">
            <a:avLst>
              <a:gd name="adj" fmla="val 3636"/>
            </a:avLst>
          </a:prstGeom>
          <a:solidFill>
            <a:srgbClr val="1F2937">
              <a:alpha val="60000"/>
            </a:srgbClr>
          </a:solidFill>
          <a:ln w="12700" cap="flat" cmpd="sng">
            <a:solidFill>
              <a:srgbClr val="4A90E2">
                <a:alpha val="100000"/>
              </a:srgbClr>
            </a:solidFill>
            <a:prstDash val="solid"/>
            <a:round/>
          </a:ln>
        </p:spPr>
        <p:txBody>
          <a:bodyPr vert="horz" wrap="square" lIns="63500" tIns="63500" rIns="63500" bIns="63500" rtlCol="0" anchor="ctr"/>
          <a:lstStyle/>
          <a:p>
            <a:pPr algn="ctr">
              <a:defRPr/>
            </a:p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0" y="2032000"/>
            <a:ext cx="406400" cy="406400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8940800" y="2057400"/>
            <a:ext cx="2540000" cy="3556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FFFFFF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数据层</a:t>
            </a:r>
            <a:endParaRPr lang="en-US" sz="1100"/>
          </a:p>
        </p:txBody>
      </p:sp>
      <p:sp>
        <p:nvSpPr>
          <p:cNvPr id="25" name="AutoShape 25"/>
          <p:cNvSpPr/>
          <p:nvPr/>
        </p:nvSpPr>
        <p:spPr>
          <a:xfrm>
            <a:off x="8382000" y="2667000"/>
            <a:ext cx="2794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l">
              <a:lnSpc>
                <a:spcPct val="117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负责所有业务数据的持久化存储。</a:t>
            </a:r>
            <a:endParaRPr lang="en-US" sz="1100"/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2000" y="3429000"/>
            <a:ext cx="203200" cy="203200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>
            <a:off x="8686800" y="3429000"/>
            <a:ext cx="2286000" cy="254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E5E7E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数据库: MySQL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762000" y="4953000"/>
            <a:ext cx="10668000" cy="5588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0" i="0" u="none" strike="noStrike">
                <a:solidFill>
                  <a:srgbClr val="D1D5DB"/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  <a:sym typeface="Noto Sans SC" panose="020B0200000000000000" charset="-122"/>
              </a:rPr>
              <a:t>前后端分离架构实现并行开发，提升效率，为未来功能扩展提供坚实基础。</a:t>
            </a:r>
            <a:endParaRPr lang="en-US" sz="11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42*400"/>
  <p:tag name="TABLE_ENDDRAG_RECT" val="49*80*542*400"/>
</p:tagLst>
</file>

<file path=ppt/tags/tag10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11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2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3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4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5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6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7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8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19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2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20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21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22.xml><?xml version="1.0" encoding="utf-8"?>
<p:tagLst xmlns:p="http://schemas.openxmlformats.org/presentationml/2006/main">
  <p:tag name="KSO_WM_DIAGRAM_VIRTUALLY_FRAME" val="{&quot;height&quot;:360,&quot;left&quot;:60,&quot;top&quot;:120,&quot;width&quot;:840}"/>
</p:tagLst>
</file>

<file path=ppt/tags/tag23.xml><?xml version="1.0" encoding="utf-8"?>
<p:tagLst xmlns:p="http://schemas.openxmlformats.org/presentationml/2006/main">
  <p:tag name="KSO_WM_DIAGRAM_VIRTUALLY_FRAME" val="{&quot;height&quot;:346.0014450836858,&quot;left&quot;:60,&quot;top&quot;:119.99998611957444,&quot;width&quot;:840}"/>
</p:tagLst>
</file>

<file path=ppt/tags/tag24.xml><?xml version="1.0" encoding="utf-8"?>
<p:tagLst xmlns:p="http://schemas.openxmlformats.org/presentationml/2006/main">
  <p:tag name="KSO_WM_DIAGRAM_VIRTUALLY_FRAME" val="{&quot;height&quot;:346.0014450836858,&quot;left&quot;:60,&quot;top&quot;:119.99998611957444,&quot;width&quot;:840}"/>
</p:tagLst>
</file>

<file path=ppt/tags/tag25.xml><?xml version="1.0" encoding="utf-8"?>
<p:tagLst xmlns:p="http://schemas.openxmlformats.org/presentationml/2006/main">
  <p:tag name="KSO_WM_DIAGRAM_VIRTUALLY_FRAME" val="{&quot;height&quot;:346.0014450836858,&quot;left&quot;:60,&quot;top&quot;:119.99998611957444,&quot;width&quot;:840}"/>
</p:tagLst>
</file>

<file path=ppt/tags/tag26.xml><?xml version="1.0" encoding="utf-8"?>
<p:tagLst xmlns:p="http://schemas.openxmlformats.org/presentationml/2006/main">
  <p:tag name="KSO_WM_DIAGRAM_VIRTUALLY_FRAME" val="{&quot;height&quot;:346.0014450836858,&quot;left&quot;:60,&quot;top&quot;:119.99998611957444,&quot;width&quot;:840}"/>
</p:tagLst>
</file>

<file path=ppt/tags/tag27.xml><?xml version="1.0" encoding="utf-8"?>
<p:tagLst xmlns:p="http://schemas.openxmlformats.org/presentationml/2006/main">
  <p:tag name="KSO_WM_DIAGRAM_VIRTUALLY_FRAME" val="{&quot;height&quot;:346.0014450836858,&quot;left&quot;:60,&quot;top&quot;:119.99998611957444,&quot;width&quot;:840}"/>
</p:tagLst>
</file>

<file path=ppt/tags/tag28.xml><?xml version="1.0" encoding="utf-8"?>
<p:tagLst xmlns:p="http://schemas.openxmlformats.org/presentationml/2006/main">
  <p:tag name="KSO_WM_DIAGRAM_VIRTUALLY_FRAME" val="{&quot;height&quot;:335.00149253398837,&quot;left&quot;:60,&quot;top&quot;:119.99996239442312,&quot;width&quot;:840}"/>
</p:tagLst>
</file>

<file path=ppt/tags/tag29.xml><?xml version="1.0" encoding="utf-8"?>
<p:tagLst xmlns:p="http://schemas.openxmlformats.org/presentationml/2006/main">
  <p:tag name="KSO_WM_DIAGRAM_VIRTUALLY_FRAME" val="{&quot;height&quot;:335.00149253398837,&quot;left&quot;:60,&quot;top&quot;:119.99996239442312,&quot;width&quot;:840}"/>
</p:tagLst>
</file>

<file path=ppt/tags/tag3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30.xml><?xml version="1.0" encoding="utf-8"?>
<p:tagLst xmlns:p="http://schemas.openxmlformats.org/presentationml/2006/main">
  <p:tag name="KSO_WM_DIAGRAM_VIRTUALLY_FRAME" val="{&quot;height&quot;:335.00149253398837,&quot;left&quot;:60,&quot;top&quot;:119.99996239442312,&quot;width&quot;:840}"/>
</p:tagLst>
</file>

<file path=ppt/tags/tag3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5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6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7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8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ags/tag9.xml><?xml version="1.0" encoding="utf-8"?>
<p:tagLst xmlns:p="http://schemas.openxmlformats.org/presentationml/2006/main">
  <p:tag name="KSO_WM_DIAGRAM_VIRTUALLY_FRAME" val="{&quot;height&quot;:174,&quot;left&quot;:60,&quot;top&quot;:140,&quot;width&quot;:840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2115</Words>
  <Application>WPS 演示</Application>
  <PresentationFormat/>
  <Paragraphs>342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Arial</vt:lpstr>
      <vt:lpstr>Noto Sans SC</vt:lpstr>
      <vt:lpstr>微软雅黑</vt:lpstr>
      <vt:lpstr>Arial Unicode MS</vt:lpstr>
      <vt:lpstr>Office 主题​​</vt:lpstr>
      <vt:lpstr>默认主题</vt:lpstr>
      <vt:lpstr>1_默认主题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小郭同学</cp:lastModifiedBy>
  <cp:revision>6</cp:revision>
  <dcterms:created xsi:type="dcterms:W3CDTF">2026-01-08T13:52:00Z</dcterms:created>
  <dcterms:modified xsi:type="dcterms:W3CDTF">2026-01-12T10:50:38Z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1F0DDE75C40A4922AE69425197125CB1_12</vt:lpwstr>
  </property>
</Properties>
</file>